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9753600"/>
  <p:notesSz cx="6858000" cy="9144000"/>
  <p:defaultTextStyle>
    <a:lvl1pPr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1pPr>
    <a:lvl2pPr indent="2286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2pPr>
    <a:lvl3pPr indent="4572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3pPr>
    <a:lvl4pPr indent="6858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4pPr>
    <a:lvl5pPr indent="9144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5pPr>
    <a:lvl6pPr indent="11430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6pPr>
    <a:lvl7pPr indent="13716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7pPr>
    <a:lvl8pPr indent="16002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8pPr>
    <a:lvl9pPr indent="18288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 Nhat Quang" initials="DNQ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110" y="-8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2.png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3-07T09:21:17.299" idx="1">
    <p:pos x="4888" y="1328"/>
    <p:text>介绍Bat Trang
Bat Trang web 介绍
web 目前不足的地方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3-07T09:21:17.299" idx="2">
    <p:pos x="4752" y="1880"/>
    <p:text>传统存在问题
展示不够详细
无法识别图片信息
海量数据，save and search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3-07T09:21:17.299" idx="3">
    <p:pos x="5624" y="2912"/>
    <p:text>理论
提高X3D的实用性
解决海量X3D的分类查找
实际
3. 搜索陶瓷
4. 按照陶瓷特性来标注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05782759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halk_Line_Box_10x7.png"/>
          <p:cNvPicPr/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/>
          <p:nvPr/>
        </p:nvPicPr>
        <p:blipFill>
          <a:blip r:embed="rId15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800" b="1" i="0" cap="all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1pPr>
      <a:lvl2pPr indent="2286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2pPr>
      <a:lvl3pPr indent="4572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3pPr>
      <a:lvl4pPr indent="6858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4pPr>
      <a:lvl5pPr indent="9144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5pPr>
      <a:lvl6pPr indent="11430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6pPr>
      <a:lvl7pPr indent="13716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7pPr>
      <a:lvl8pPr indent="16002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8pPr>
      <a:lvl9pPr indent="18288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9pPr>
    </p:titleStyle>
    <p:bodyStyle>
      <a:lvl1pPr marL="444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1pPr>
      <a:lvl2pPr marL="889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2pPr>
      <a:lvl3pPr marL="1333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3pPr>
      <a:lvl4pPr marL="1778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4pPr>
      <a:lvl5pPr marL="2222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5pPr>
      <a:lvl6pPr marL="2667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6pPr>
      <a:lvl7pPr marL="3111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7pPr>
      <a:lvl8pPr marL="3556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8pPr>
      <a:lvl9pPr marL="4000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1pPr>
      <a:lvl2pPr indent="2286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2pPr>
      <a:lvl3pPr indent="4572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3pPr>
      <a:lvl4pPr indent="6858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4pPr>
      <a:lvl5pPr indent="9144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5pPr>
      <a:lvl6pPr indent="11430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6pPr>
      <a:lvl7pPr indent="13716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7pPr>
      <a:lvl8pPr indent="16002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8pPr>
      <a:lvl9pPr indent="18288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131972557_2730x1813.jpeg"/>
          <p:cNvPicPr/>
          <p:nvPr/>
        </p:nvPicPr>
        <p:blipFill>
          <a:blip r:embed="rId2">
            <a:extLst/>
          </a:blip>
          <a:srcRect t="12052" b="12188"/>
          <a:stretch>
            <a:fillRect/>
          </a:stretch>
        </p:blipFill>
        <p:spPr>
          <a:xfrm>
            <a:off x="393700" y="381000"/>
            <a:ext cx="12217400" cy="6146800"/>
          </a:xfrm>
          <a:prstGeom prst="rect">
            <a:avLst/>
          </a:prstGeom>
          <a:ln w="254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901700" y="7010400"/>
            <a:ext cx="11201400" cy="9525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lang="zh-CN" altLang="en-US" sz="4800" b="1" cap="all" spc="384" dirty="0" smtClean="0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基于三维模型的语义标注管理与虚拟互动研究与应用</a:t>
            </a:r>
            <a:endParaRPr sz="4800" b="1" cap="all" spc="384" dirty="0">
              <a:solidFill>
                <a:srgbClr val="3E3B39"/>
              </a:solidFill>
              <a:effectLst>
                <a:outerShdw blurRad="25400" dist="25400" dir="5520000" rotWithShape="0">
                  <a:srgbClr val="FFFFFF">
                    <a:alpha val="72000"/>
                  </a:srgbClr>
                </a:outerShdw>
              </a:effectLst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901700" y="7937500"/>
            <a:ext cx="11201400" cy="1206500"/>
          </a:xfrm>
          <a:prstGeom prst="rect">
            <a:avLst/>
          </a:prstGeom>
        </p:spPr>
        <p:txBody>
          <a:bodyPr/>
          <a:lstStyle/>
          <a:p>
            <a:pPr lvl="0" defTabSz="373887">
              <a:lnSpc>
                <a:spcPct val="100000"/>
              </a:lnSpc>
              <a:defRPr sz="1800" cap="none" spc="0">
                <a:solidFill>
                  <a:srgbClr val="000000"/>
                </a:solidFill>
                <a:effectLst/>
              </a:defRPr>
            </a:pPr>
            <a:r>
              <a:rPr lang="zh-CN" altLang="en-US" sz="2304" cap="none" spc="184" dirty="0" smtClean="0">
                <a:solidFill>
                  <a:srgbClr val="3E3B39"/>
                </a:solidFill>
                <a:effectLst>
                  <a:outerShdw blurRad="16256" dist="16256" dir="5520000" rotWithShape="0">
                    <a:srgbClr val="FFFFFF">
                      <a:alpha val="71999"/>
                    </a:srgbClr>
                  </a:outerShdw>
                </a:effectLst>
              </a:rPr>
              <a:t>开题报告</a:t>
            </a:r>
          </a:p>
          <a:p>
            <a:pPr lvl="0" defTabSz="373887">
              <a:lnSpc>
                <a:spcPct val="100000"/>
              </a:lnSpc>
              <a:defRPr sz="1800" cap="none" spc="0">
                <a:solidFill>
                  <a:srgbClr val="000000"/>
                </a:solidFill>
                <a:effectLst/>
              </a:defRPr>
            </a:pPr>
            <a:r>
              <a:rPr lang="zh-CN" altLang="en-US" sz="2304" cap="none" spc="184" dirty="0" smtClean="0">
                <a:solidFill>
                  <a:srgbClr val="3E3B39"/>
                </a:solidFill>
                <a:effectLst>
                  <a:outerShdw blurRad="16256" dist="16256" dir="5520000" rotWithShape="0">
                    <a:srgbClr val="FFFFFF">
                      <a:alpha val="71999"/>
                    </a:srgbClr>
                  </a:outerShdw>
                </a:effectLst>
              </a:rPr>
              <a:t>姓名：杜日光 </a:t>
            </a:r>
            <a:r>
              <a:rPr lang="en-US" altLang="zh-CN" sz="2304" cap="none" spc="184" dirty="0" smtClean="0">
                <a:solidFill>
                  <a:srgbClr val="3E3B39"/>
                </a:solidFill>
                <a:effectLst>
                  <a:outerShdw blurRad="16256" dist="16256" dir="5520000" rotWithShape="0">
                    <a:srgbClr val="FFFFFF">
                      <a:alpha val="71999"/>
                    </a:srgbClr>
                  </a:outerShdw>
                </a:effectLst>
              </a:rPr>
              <a:t>- 1120379372</a:t>
            </a:r>
          </a:p>
          <a:p>
            <a:pPr lvl="0" defTabSz="373887">
              <a:lnSpc>
                <a:spcPct val="100000"/>
              </a:lnSpc>
              <a:defRPr sz="1800" cap="none" spc="0">
                <a:solidFill>
                  <a:srgbClr val="000000"/>
                </a:solidFill>
                <a:effectLst/>
              </a:defRPr>
            </a:pPr>
            <a:r>
              <a:rPr lang="zh-CN" altLang="en-US" sz="2304" cap="none" spc="184" dirty="0" smtClean="0">
                <a:solidFill>
                  <a:srgbClr val="3E3B39"/>
                </a:solidFill>
                <a:effectLst>
                  <a:outerShdw blurRad="16256" dist="16256" dir="5520000" rotWithShape="0">
                    <a:srgbClr val="FFFFFF">
                      <a:alpha val="71999"/>
                    </a:srgbClr>
                  </a:outerShdw>
                </a:effectLst>
              </a:rPr>
              <a:t>导师： 蔡鸿明</a:t>
            </a:r>
            <a:endParaRPr lang="zh-CN" altLang="en-US" sz="2304" cap="none" spc="184" dirty="0">
              <a:solidFill>
                <a:srgbClr val="3E3B39"/>
              </a:solidFill>
              <a:effectLst>
                <a:outerShdw blurRad="16256" dist="16256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377762" y="9258300"/>
            <a:ext cx="261976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b="0" cap="none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cap="all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1</a:t>
            </a:fld>
            <a:endParaRPr b="1" cap="all"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4"/>
          <p:cNvGrpSpPr/>
          <p:nvPr/>
        </p:nvGrpSpPr>
        <p:grpSpPr>
          <a:xfrm>
            <a:off x="7502943" y="1478669"/>
            <a:ext cx="3840913" cy="4363331"/>
            <a:chOff x="-126999" y="-88899"/>
            <a:chExt cx="3840912" cy="4363330"/>
          </a:xfrm>
        </p:grpSpPr>
        <p:pic>
          <p:nvPicPr>
            <p:cNvPr id="53" name="260px-Chan_den_gom_lam_Bat_Trang.jpg"/>
            <p:cNvPicPr/>
            <p:nvPr/>
          </p:nvPicPr>
          <p:blipFill>
            <a:blip r:embed="rId2">
              <a:extLst/>
            </a:blip>
            <a:srcRect t="12615" b="12615"/>
            <a:stretch>
              <a:fillRect/>
            </a:stretch>
          </p:blipFill>
          <p:spPr>
            <a:xfrm>
              <a:off x="0" y="0"/>
              <a:ext cx="3586913" cy="40331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2" name="Picture 51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3840913" cy="4363331"/>
            </a:xfrm>
            <a:prstGeom prst="rect">
              <a:avLst/>
            </a:prstGeom>
            <a:effectLst/>
          </p:spPr>
        </p:pic>
      </p:grp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 dirty="0" err="1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研究背景</a:t>
            </a:r>
            <a:endParaRPr sz="4800" b="1" cap="all" spc="384" dirty="0">
              <a:solidFill>
                <a:srgbClr val="3E3B39"/>
              </a:solidFill>
              <a:effectLst>
                <a:outerShdw blurRad="25400" dist="25400" dir="5520000" rotWithShape="0">
                  <a:srgbClr val="FFFFFF">
                    <a:alpha val="72000"/>
                  </a:srgbClr>
                </a:outerShdw>
              </a:effectLst>
            </a:endParaRP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901700" y="1758950"/>
            <a:ext cx="5334001" cy="59690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85826" lvl="0" indent="-385826" defTabSz="572516">
              <a:spcBef>
                <a:spcPts val="2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1800" dirty="0">
                <a:effectLst/>
              </a:rPr>
              <a:t>三维文档的数量也因此而快速增长。然而如果没有成熟的软件技术进行支持</a:t>
            </a:r>
            <a:r>
              <a:rPr lang="en-US" sz="1800" dirty="0">
                <a:effectLst/>
              </a:rPr>
              <a:t>,</a:t>
            </a:r>
            <a:r>
              <a:rPr lang="zh-CN" altLang="en-US" sz="1800" dirty="0">
                <a:effectLst/>
              </a:rPr>
              <a:t>这些模型将在很多应用上无法管</a:t>
            </a:r>
            <a:r>
              <a:rPr lang="zh-CN" altLang="en-US" sz="1800" dirty="0" smtClean="0">
                <a:effectLst/>
              </a:rPr>
              <a:t>理</a:t>
            </a:r>
            <a:endParaRPr lang="en-US" altLang="zh-CN" sz="1800" dirty="0" smtClean="0">
              <a:effectLst/>
            </a:endParaRPr>
          </a:p>
          <a:p>
            <a:pPr marL="385826" lvl="0" indent="-385826" defTabSz="572516">
              <a:spcBef>
                <a:spcPts val="2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1800" dirty="0">
                <a:solidFill>
                  <a:srgbClr val="5E524C"/>
                </a:solidFill>
                <a:effectLst/>
              </a:rPr>
              <a:t>但是</a:t>
            </a:r>
            <a:endParaRPr sz="3136" dirty="0">
              <a:solidFill>
                <a:srgbClr val="5E524C"/>
              </a:solidFill>
              <a:effectLst>
                <a:outerShdw blurRad="24892" dist="24892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b="0" cap="none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cap="all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2</a:t>
            </a:fld>
            <a:endParaRPr b="1" cap="all"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8198528" y="6079822"/>
            <a:ext cx="2449743" cy="2799098"/>
            <a:chOff x="-127000" y="-88900"/>
            <a:chExt cx="2449741" cy="2799096"/>
          </a:xfrm>
        </p:grpSpPr>
        <p:pic>
          <p:nvPicPr>
            <p:cNvPr id="59" name="265px-Battrang.gif"/>
            <p:cNvPicPr/>
            <p:nvPr/>
          </p:nvPicPr>
          <p:blipFill>
            <a:blip r:embed="rId4">
              <a:extLst/>
            </a:blip>
            <a:srcRect l="22983" r="22983"/>
            <a:stretch>
              <a:fillRect/>
            </a:stretch>
          </p:blipFill>
          <p:spPr>
            <a:xfrm>
              <a:off x="0" y="0"/>
              <a:ext cx="2195742" cy="24688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8" name="Picture 57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2449742" cy="279909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 dirty="0" err="1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问题来源</a:t>
            </a:r>
            <a:endParaRPr sz="4800" b="1" cap="all" spc="384" dirty="0">
              <a:solidFill>
                <a:srgbClr val="3E3B39"/>
              </a:solidFill>
              <a:effectLst>
                <a:outerShdw blurRad="25400" dist="25400" dir="5520000" rotWithShape="0">
                  <a:srgbClr val="FFFFFF">
                    <a:alpha val="72000"/>
                  </a:srgbClr>
                </a:outerShdw>
              </a:effectLst>
            </a:endParaRP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901700" y="1892300"/>
            <a:ext cx="5064642" cy="596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 err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传统的陶瓷，艺术品</a:t>
            </a: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 </a:t>
            </a:r>
            <a:r>
              <a:rPr sz="3200" dirty="0" err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的信息化存在一些问题</a:t>
            </a: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。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 err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用二维平面图形展示，无法完全展示，描述物品的信息。</a:t>
            </a:r>
            <a:r>
              <a:rPr sz="3200" dirty="0" err="1" smtClean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用户体验不够好</a:t>
            </a: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。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 err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传统的陶瓷图片数据，无法快捷的识别图片信息（如颜色，形状</a:t>
            </a: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。。）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 err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如果针对海量的数据，存储和分类管理陶瓷信息数据会成为问题</a:t>
            </a: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。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b="0" cap="none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cap="all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3</a:t>
            </a:fld>
            <a:endParaRPr b="1" cap="all"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  <p:pic>
        <p:nvPicPr>
          <p:cNvPr id="65" name="Picture 64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1079" y="2144818"/>
            <a:ext cx="5064642" cy="49178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6700" y="4622800"/>
            <a:ext cx="6057900" cy="4699000"/>
          </a:xfrm>
          <a:prstGeom prst="rect">
            <a:avLst/>
          </a:prstGeom>
        </p:spPr>
      </p:pic>
      <p:pic>
        <p:nvPicPr>
          <p:cNvPr id="68" name="Picture 67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431800"/>
            <a:ext cx="6057900" cy="4013200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300" y="431800"/>
            <a:ext cx="6057900" cy="8890000"/>
          </a:xfrm>
          <a:prstGeom prst="rect">
            <a:avLst/>
          </a:prstGeom>
        </p:spPr>
      </p:pic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b="0" cap="none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cap="all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4</a:t>
            </a:fld>
            <a:endParaRPr b="1" cap="all"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4"/>
          <p:cNvGrpSpPr/>
          <p:nvPr/>
        </p:nvGrpSpPr>
        <p:grpSpPr>
          <a:xfrm>
            <a:off x="7853453" y="2342370"/>
            <a:ext cx="4468384" cy="5068860"/>
            <a:chOff x="-126999" y="-88899"/>
            <a:chExt cx="4468382" cy="5068859"/>
          </a:xfrm>
        </p:grpSpPr>
        <p:pic>
          <p:nvPicPr>
            <p:cNvPr id="73" name="ceramics-inca-and-aztec-design_FF_Model_ID5326_1_vase_pc01.jpg"/>
            <p:cNvPicPr/>
            <p:nvPr/>
          </p:nvPicPr>
          <p:blipFill>
            <a:blip r:embed="rId2">
              <a:extLst/>
            </a:blip>
            <a:srcRect l="5531" r="5531"/>
            <a:stretch>
              <a:fillRect/>
            </a:stretch>
          </p:blipFill>
          <p:spPr>
            <a:xfrm>
              <a:off x="0" y="0"/>
              <a:ext cx="4214383" cy="47386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2" name="Picture 71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4468383" cy="5068860"/>
            </a:xfrm>
            <a:prstGeom prst="rect">
              <a:avLst/>
            </a:prstGeom>
            <a:effectLst/>
          </p:spPr>
        </p:pic>
      </p:grp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 dirty="0" err="1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研究目标</a:t>
            </a:r>
            <a:endParaRPr sz="4800" b="1" cap="all" spc="384" dirty="0">
              <a:solidFill>
                <a:srgbClr val="3E3B39"/>
              </a:solidFill>
              <a:effectLst>
                <a:outerShdw blurRad="25400" dist="25400" dir="5520000" rotWithShape="0">
                  <a:srgbClr val="FFFFFF">
                    <a:alpha val="72000"/>
                  </a:srgbClr>
                </a:outerShdw>
              </a:effectLst>
            </a:endParaRP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901700" y="1892300"/>
            <a:ext cx="6804274" cy="5969001"/>
          </a:xfrm>
          <a:prstGeom prst="rect">
            <a:avLst/>
          </a:prstGeom>
        </p:spPr>
        <p:txBody>
          <a:bodyPr/>
          <a:lstStyle/>
          <a:p>
            <a:pPr marL="598487" lvl="0" indent="-598487" defTabSz="379729">
              <a:spcBef>
                <a:spcPts val="1800"/>
              </a:spcBef>
              <a:buSzPct val="100000"/>
              <a:buAutoNum type="arabicPeriod"/>
              <a:defRPr sz="1800">
                <a:solidFill>
                  <a:srgbClr val="000000"/>
                </a:solidFill>
                <a:effectLst/>
              </a:defRPr>
            </a:pPr>
            <a:r>
              <a:rPr sz="2924">
                <a:solidFill>
                  <a:srgbClr val="5E524C"/>
                </a:solidFill>
                <a:effectLst>
                  <a:outerShdw blurRad="16510" dist="16510" dir="5520000" rotWithShape="0">
                    <a:srgbClr val="FFFFFF">
                      <a:alpha val="71999"/>
                    </a:srgbClr>
                  </a:outerShdw>
                </a:effectLst>
              </a:rPr>
              <a:t>研究理论意义。</a:t>
            </a:r>
          </a:p>
          <a:p>
            <a:pPr marL="615771" lvl="1" indent="-359866" defTabSz="379729">
              <a:spcBef>
                <a:spcPts val="1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924">
                <a:solidFill>
                  <a:srgbClr val="5E524C"/>
                </a:solidFill>
                <a:effectLst>
                  <a:outerShdw blurRad="16510" dist="16510" dir="5520000" rotWithShape="0">
                    <a:srgbClr val="FFFFFF">
                      <a:alpha val="71999"/>
                    </a:srgbClr>
                  </a:outerShdw>
                </a:effectLst>
              </a:rPr>
              <a:t>提高X3D模型数据的实用性。</a:t>
            </a:r>
          </a:p>
          <a:p>
            <a:pPr marL="615771" lvl="1" indent="-359866" defTabSz="379729">
              <a:spcBef>
                <a:spcPts val="1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924">
                <a:solidFill>
                  <a:srgbClr val="5E524C"/>
                </a:solidFill>
                <a:effectLst>
                  <a:outerShdw blurRad="16510" dist="16510" dir="5520000" rotWithShape="0">
                    <a:srgbClr val="FFFFFF">
                      <a:alpha val="71999"/>
                    </a:srgbClr>
                  </a:outerShdw>
                </a:effectLst>
              </a:rPr>
              <a:t>X3D模型自动与半自动语义标注，解决海量数据分类与查询</a:t>
            </a:r>
          </a:p>
          <a:p>
            <a:pPr marL="598487" lvl="0" indent="-598487" defTabSz="379729">
              <a:spcBef>
                <a:spcPts val="1800"/>
              </a:spcBef>
              <a:buSzPct val="100000"/>
              <a:buAutoNum type="arabicPeriod" startAt="2"/>
              <a:defRPr sz="1800">
                <a:solidFill>
                  <a:srgbClr val="000000"/>
                </a:solidFill>
                <a:effectLst/>
              </a:defRPr>
            </a:pPr>
            <a:r>
              <a:rPr sz="2924">
                <a:solidFill>
                  <a:srgbClr val="5E524C"/>
                </a:solidFill>
                <a:effectLst>
                  <a:outerShdw blurRad="16510" dist="16510" dir="5520000" rotWithShape="0">
                    <a:srgbClr val="FFFFFF">
                      <a:alpha val="71999"/>
                    </a:srgbClr>
                  </a:outerShdw>
                </a:effectLst>
              </a:rPr>
              <a:t>实际应用意义。</a:t>
            </a:r>
          </a:p>
          <a:p>
            <a:pPr marL="615771" lvl="1" indent="-359866" defTabSz="379729">
              <a:spcBef>
                <a:spcPts val="1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924">
                <a:solidFill>
                  <a:srgbClr val="5E524C"/>
                </a:solidFill>
                <a:effectLst>
                  <a:outerShdw blurRad="16510" dist="16510" dir="5520000" rotWithShape="0">
                    <a:srgbClr val="FFFFFF">
                      <a:alpha val="71999"/>
                    </a:srgbClr>
                  </a:outerShdw>
                </a:effectLst>
              </a:rPr>
              <a:t>自动标注陶瓷的的特性（如 颜色，形状）。方便为该产品做分类管理。</a:t>
            </a:r>
          </a:p>
          <a:p>
            <a:pPr marL="615771" lvl="1" indent="-359866" defTabSz="379729">
              <a:spcBef>
                <a:spcPts val="1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924">
                <a:solidFill>
                  <a:srgbClr val="5E524C"/>
                </a:solidFill>
                <a:effectLst>
                  <a:outerShdw blurRad="16510" dist="16510" dir="5520000" rotWithShape="0">
                    <a:srgbClr val="FFFFFF">
                      <a:alpha val="71999"/>
                    </a:srgbClr>
                  </a:outerShdw>
                </a:effectLst>
              </a:rPr>
              <a:t>通过X3D语义标注，提高搜索陶瓷品的三维模型信息。</a:t>
            </a:r>
          </a:p>
          <a:p>
            <a:pPr marL="615771" lvl="1" indent="-359866" defTabSz="379729">
              <a:spcBef>
                <a:spcPts val="1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2924">
                <a:solidFill>
                  <a:srgbClr val="5E524C"/>
                </a:solidFill>
                <a:effectLst>
                  <a:outerShdw blurRad="16510" dist="16510" dir="5520000" rotWithShape="0">
                    <a:srgbClr val="FFFFFF">
                      <a:alpha val="71999"/>
                    </a:srgbClr>
                  </a:outerShdw>
                </a:effectLst>
              </a:rPr>
              <a:t>用X3D模型存储的方式，存储量会更多。解决存储海量陶瓷品数据。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b="0" cap="none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cap="all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5</a:t>
            </a:fld>
            <a:endParaRPr b="1" cap="all"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1" build="p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b="0" cap="none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cap="all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6</a:t>
            </a:fld>
            <a:endParaRPr b="1" cap="all"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  <p:pic>
        <p:nvPicPr>
          <p:cNvPr id="80" name="Picture 79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000" y="1550316"/>
            <a:ext cx="4353770" cy="6386268"/>
          </a:xfrm>
          <a:prstGeom prst="rect">
            <a:avLst/>
          </a:prstGeom>
        </p:spPr>
      </p:pic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解决方法 - 研究内容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901700" y="1892300"/>
            <a:ext cx="6804274" cy="5969001"/>
          </a:xfrm>
          <a:prstGeom prst="rect">
            <a:avLst/>
          </a:prstGeom>
        </p:spPr>
        <p:txBody>
          <a:bodyPr anchor="t"/>
          <a:lstStyle/>
          <a:p>
            <a:pPr marL="393699" lvl="0" indent="-393699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基于x3d 模型的结构分析，找出语义标注以及关键字</a:t>
            </a:r>
          </a:p>
          <a:p>
            <a:pPr marL="393699" lvl="0" indent="-393699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96453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基于图像识别方法，在3d模型之间找出共同点    （如颜色，形状。。）做分类。</a:t>
            </a:r>
          </a:p>
          <a:p>
            <a:pPr marL="393699" lvl="0" indent="-393699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96453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基于本体的语义标注方法。</a:t>
            </a:r>
          </a:p>
        </p:txBody>
      </p:sp>
      <p:sp>
        <p:nvSpPr>
          <p:cNvPr id="83" name="Shape 83"/>
          <p:cNvSpPr/>
          <p:nvPr/>
        </p:nvSpPr>
        <p:spPr>
          <a:xfrm>
            <a:off x="4251721" y="5969793"/>
            <a:ext cx="2557861" cy="173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992" y="13179"/>
                </a:lnTo>
                <a:lnTo>
                  <a:pt x="3992" y="20809"/>
                </a:lnTo>
                <a:cubicBezTo>
                  <a:pt x="3992" y="21246"/>
                  <a:pt x="4232" y="21600"/>
                  <a:pt x="4528" y="21600"/>
                </a:cubicBezTo>
                <a:lnTo>
                  <a:pt x="21064" y="21600"/>
                </a:lnTo>
                <a:cubicBezTo>
                  <a:pt x="21360" y="21600"/>
                  <a:pt x="21600" y="21246"/>
                  <a:pt x="21600" y="20809"/>
                </a:cubicBezTo>
                <a:lnTo>
                  <a:pt x="21600" y="8846"/>
                </a:lnTo>
                <a:cubicBezTo>
                  <a:pt x="21600" y="8409"/>
                  <a:pt x="21360" y="8055"/>
                  <a:pt x="21064" y="8055"/>
                </a:cubicBezTo>
                <a:lnTo>
                  <a:pt x="6515" y="8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5400" dir="5760000" rotWithShape="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 i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难点！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1" build="p" bldLvl="5" animBg="1" advAuto="0"/>
      <p:bldP spid="83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6377762" y="9258300"/>
            <a:ext cx="261976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b="0" cap="none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cap="all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7</a:t>
            </a:fld>
            <a:endParaRPr b="1" cap="all"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  <p:pic>
        <p:nvPicPr>
          <p:cNvPr id="88" name="Screen Shot 2014-03-07 at 07.41.4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987" y="2735907"/>
            <a:ext cx="4996998" cy="4015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Screen Shot 2014-03-07 at 07.45.0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826" y="2705100"/>
            <a:ext cx="584494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1435100" y="-635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80000"/>
              </a:lnSpc>
              <a:defRPr sz="4800" b="1" i="0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效果对比</a:t>
            </a:r>
          </a:p>
        </p:txBody>
      </p:sp>
      <p:sp>
        <p:nvSpPr>
          <p:cNvPr id="91" name="Shape 91"/>
          <p:cNvSpPr/>
          <p:nvPr/>
        </p:nvSpPr>
        <p:spPr>
          <a:xfrm>
            <a:off x="4272922" y="1295400"/>
            <a:ext cx="4082655" cy="1582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3" y="0"/>
                </a:moveTo>
                <a:cubicBezTo>
                  <a:pt x="2717" y="0"/>
                  <a:pt x="1976" y="1912"/>
                  <a:pt x="1976" y="4273"/>
                </a:cubicBezTo>
                <a:lnTo>
                  <a:pt x="1976" y="12311"/>
                </a:lnTo>
                <a:lnTo>
                  <a:pt x="0" y="21600"/>
                </a:lnTo>
                <a:lnTo>
                  <a:pt x="3727" y="17034"/>
                </a:lnTo>
                <a:lnTo>
                  <a:pt x="19943" y="17034"/>
                </a:lnTo>
                <a:cubicBezTo>
                  <a:pt x="20859" y="17034"/>
                  <a:pt x="21600" y="15122"/>
                  <a:pt x="21600" y="12761"/>
                </a:cubicBezTo>
                <a:lnTo>
                  <a:pt x="21600" y="4273"/>
                </a:lnTo>
                <a:cubicBezTo>
                  <a:pt x="21600" y="1912"/>
                  <a:pt x="20859" y="0"/>
                  <a:pt x="19943" y="0"/>
                </a:cubicBezTo>
                <a:lnTo>
                  <a:pt x="3633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25400" dist="25400" dir="15060000" rotWithShape="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 i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物品详细信息可通过语义标注自动分析</a:t>
            </a:r>
          </a:p>
        </p:txBody>
      </p:sp>
      <p:sp>
        <p:nvSpPr>
          <p:cNvPr id="92" name="Shape 92"/>
          <p:cNvSpPr/>
          <p:nvPr/>
        </p:nvSpPr>
        <p:spPr>
          <a:xfrm>
            <a:off x="99782" y="1562100"/>
            <a:ext cx="3709195" cy="1629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3" y="0"/>
                </a:moveTo>
                <a:cubicBezTo>
                  <a:pt x="816" y="0"/>
                  <a:pt x="0" y="1858"/>
                  <a:pt x="0" y="4152"/>
                </a:cubicBezTo>
                <a:lnTo>
                  <a:pt x="0" y="12397"/>
                </a:lnTo>
                <a:cubicBezTo>
                  <a:pt x="0" y="14691"/>
                  <a:pt x="816" y="16549"/>
                  <a:pt x="1823" y="16549"/>
                </a:cubicBezTo>
                <a:lnTo>
                  <a:pt x="11553" y="16549"/>
                </a:lnTo>
                <a:lnTo>
                  <a:pt x="12741" y="21600"/>
                </a:lnTo>
                <a:lnTo>
                  <a:pt x="13929" y="16549"/>
                </a:lnTo>
                <a:lnTo>
                  <a:pt x="19777" y="16549"/>
                </a:lnTo>
                <a:cubicBezTo>
                  <a:pt x="20784" y="16549"/>
                  <a:pt x="21600" y="14691"/>
                  <a:pt x="21600" y="12397"/>
                </a:cubicBezTo>
                <a:lnTo>
                  <a:pt x="21600" y="4152"/>
                </a:lnTo>
                <a:cubicBezTo>
                  <a:pt x="21600" y="1858"/>
                  <a:pt x="20784" y="0"/>
                  <a:pt x="19777" y="0"/>
                </a:cubicBezTo>
                <a:lnTo>
                  <a:pt x="1823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blurRad="38100" dist="25400" dir="5760000" rotWithShape="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 i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物品以3d展示更详细，抽象</a:t>
            </a:r>
          </a:p>
        </p:txBody>
      </p:sp>
      <p:sp>
        <p:nvSpPr>
          <p:cNvPr id="93" name="Shape 93"/>
          <p:cNvSpPr/>
          <p:nvPr/>
        </p:nvSpPr>
        <p:spPr>
          <a:xfrm>
            <a:off x="8286750" y="6591807"/>
            <a:ext cx="1943101" cy="557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3200"/>
              </a:spcBef>
              <a:defRPr sz="3600" b="1" i="0">
                <a:solidFill>
                  <a:srgbClr val="96453C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600" b="1">
                <a:solidFill>
                  <a:srgbClr val="96453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传统展示</a:t>
            </a:r>
          </a:p>
        </p:txBody>
      </p:sp>
      <p:sp>
        <p:nvSpPr>
          <p:cNvPr id="94" name="Shape 94"/>
          <p:cNvSpPr/>
          <p:nvPr/>
        </p:nvSpPr>
        <p:spPr>
          <a:xfrm>
            <a:off x="1419220" y="7054342"/>
            <a:ext cx="378653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3200"/>
              </a:spcBef>
              <a:defRPr sz="3600" b="1" i="0">
                <a:solidFill>
                  <a:srgbClr val="96453C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600" b="1">
                <a:solidFill>
                  <a:srgbClr val="96453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基于X3D语义标注</a:t>
            </a:r>
          </a:p>
        </p:txBody>
      </p:sp>
      <p:sp>
        <p:nvSpPr>
          <p:cNvPr id="95" name="Shape 95"/>
          <p:cNvSpPr/>
          <p:nvPr/>
        </p:nvSpPr>
        <p:spPr>
          <a:xfrm>
            <a:off x="1761498" y="6686240"/>
            <a:ext cx="3888979" cy="146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999" y="8930"/>
                </a:lnTo>
                <a:lnTo>
                  <a:pt x="999" y="16968"/>
                </a:lnTo>
                <a:cubicBezTo>
                  <a:pt x="999" y="19527"/>
                  <a:pt x="1777" y="21600"/>
                  <a:pt x="2738" y="21600"/>
                </a:cubicBezTo>
                <a:lnTo>
                  <a:pt x="19861" y="21600"/>
                </a:lnTo>
                <a:cubicBezTo>
                  <a:pt x="20822" y="21600"/>
                  <a:pt x="21600" y="19527"/>
                  <a:pt x="21600" y="16968"/>
                </a:cubicBezTo>
                <a:lnTo>
                  <a:pt x="21600" y="7768"/>
                </a:lnTo>
                <a:cubicBezTo>
                  <a:pt x="21600" y="5208"/>
                  <a:pt x="20822" y="3135"/>
                  <a:pt x="19861" y="3135"/>
                </a:cubicBezTo>
                <a:lnTo>
                  <a:pt x="3198" y="3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25400" dist="25400" dir="15060000" rotWithShape="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 i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按照语义标注，自动推送同类物品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3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 build="p" bldLvl="5" animBg="1" advAuto="0"/>
      <p:bldP spid="92" grpId="2" build="p" bldLvl="5" animBg="1" advAuto="0"/>
      <p:bldP spid="95" grpId="3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138270152_3563x2366.jpeg"/>
          <p:cNvPicPr/>
          <p:nvPr/>
        </p:nvPicPr>
        <p:blipFill>
          <a:blip r:embed="rId2">
            <a:extLst/>
          </a:blip>
          <a:srcRect l="10666" t="1726" r="8513" b="684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6373036" y="9258300"/>
            <a:ext cx="261977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b="0" cap="none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cap="all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8</a:t>
            </a:fld>
            <a:endParaRPr b="1" cap="all"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  <p:sp>
        <p:nvSpPr>
          <p:cNvPr id="99" name="Shape 99"/>
          <p:cNvSpPr/>
          <p:nvPr/>
        </p:nvSpPr>
        <p:spPr>
          <a:xfrm>
            <a:off x="8483600" y="7988299"/>
            <a:ext cx="421995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80000"/>
              </a:lnSpc>
              <a:defRPr sz="4800" b="1" i="0" cap="all" spc="384">
                <a:solidFill>
                  <a:srgbClr val="F6F5F4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F6F5F4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203</Words>
  <Application>Microsoft Office PowerPoint</Application>
  <PresentationFormat>Custom</PresentationFormat>
  <Paragraphs>40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New_Template5</vt:lpstr>
      <vt:lpstr>基于三维模型的语义标注管理与虚拟互动研究与应用</vt:lpstr>
      <vt:lpstr>研究背景</vt:lpstr>
      <vt:lpstr>问题来源</vt:lpstr>
      <vt:lpstr>PowerPoint Presentation</vt:lpstr>
      <vt:lpstr>研究目标</vt:lpstr>
      <vt:lpstr>解决方法 - 研究内容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基于三维模型的语义标注管理与虚拟互动研究与应用</dc:title>
  <cp:lastModifiedBy>donhatquang</cp:lastModifiedBy>
  <cp:revision>4</cp:revision>
  <dcterms:modified xsi:type="dcterms:W3CDTF">2014-04-26T08:04:07Z</dcterms:modified>
</cp:coreProperties>
</file>